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0"/>
  </p:notesMasterIdLst>
  <p:sldIdLst>
    <p:sldId id="256" r:id="rId2"/>
    <p:sldId id="257" r:id="rId3"/>
    <p:sldId id="260" r:id="rId4"/>
    <p:sldId id="259" r:id="rId5"/>
    <p:sldId id="258" r:id="rId6"/>
    <p:sldId id="261" r:id="rId7"/>
    <p:sldId id="264" r:id="rId8"/>
    <p:sldId id="265" r:id="rId9"/>
  </p:sldIdLst>
  <p:sldSz cx="9144000" cy="5143500" type="screen16x9"/>
  <p:notesSz cx="6858000" cy="9144000"/>
  <p:embeddedFontLst>
    <p:embeddedFont>
      <p:font typeface="Anaheim" panose="020B0604020202020204" charset="0"/>
      <p:regular r:id="rId11"/>
      <p:bold r:id="rId12"/>
    </p:embeddedFont>
    <p:embeddedFont>
      <p:font typeface="Alata" panose="020B0604020202020204" charset="0"/>
      <p:regular r:id="rId13"/>
    </p:embeddedFont>
    <p:embeddedFont>
      <p:font typeface="Libre Baskerville" panose="020B0604020202020204" charset="0"/>
      <p:regular r:id="rId14"/>
      <p:bold r:id="rId15"/>
      <p: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DA2827-D622-4907-8287-55818632144D}">
  <a:tblStyle styleId="{B1DA2827-D622-4907-8287-5581863214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673129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905d2a10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905d2a1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3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9a7075efb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9a7075efb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28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905d2a10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905d2a10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91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946540f7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946540f7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6742feb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6742feb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12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905d2a1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905d2a1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82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3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95460ef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95460ef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26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2275" y="856250"/>
            <a:ext cx="4468500" cy="31593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2275" y="4015554"/>
            <a:ext cx="3903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1">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722375" y="549075"/>
            <a:ext cx="4190400" cy="47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90" name="Google Shape;190;p30"/>
          <p:cNvSpPr txBox="1">
            <a:spLocks noGrp="1"/>
          </p:cNvSpPr>
          <p:nvPr>
            <p:ph type="subTitle" idx="1"/>
          </p:nvPr>
        </p:nvSpPr>
        <p:spPr>
          <a:xfrm>
            <a:off x="713225" y="1222625"/>
            <a:ext cx="3858900" cy="3376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197"/>
        <p:cNvGrpSpPr/>
        <p:nvPr/>
      </p:nvGrpSpPr>
      <p:grpSpPr>
        <a:xfrm>
          <a:off x="0" y="0"/>
          <a:ext cx="0" cy="0"/>
          <a:chOff x="0" y="0"/>
          <a:chExt cx="0" cy="0"/>
        </a:xfrm>
      </p:grpSpPr>
      <p:grpSp>
        <p:nvGrpSpPr>
          <p:cNvPr id="198" name="Google Shape;198;p32"/>
          <p:cNvGrpSpPr/>
          <p:nvPr/>
        </p:nvGrpSpPr>
        <p:grpSpPr>
          <a:xfrm flipH="1">
            <a:off x="-10028" y="294337"/>
            <a:ext cx="9159176" cy="4571128"/>
            <a:chOff x="443882" y="1006750"/>
            <a:chExt cx="8026620" cy="2730825"/>
          </a:xfrm>
        </p:grpSpPr>
        <p:cxnSp>
          <p:nvCxnSpPr>
            <p:cNvPr id="199" name="Google Shape;199;p32"/>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32"/>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201"/>
        <p:cNvGrpSpPr/>
        <p:nvPr/>
      </p:nvGrpSpPr>
      <p:grpSpPr>
        <a:xfrm>
          <a:off x="0" y="0"/>
          <a:ext cx="0" cy="0"/>
          <a:chOff x="0" y="0"/>
          <a:chExt cx="0" cy="0"/>
        </a:xfrm>
      </p:grpSpPr>
      <p:cxnSp>
        <p:nvCxnSpPr>
          <p:cNvPr id="202" name="Google Shape;202;p33"/>
          <p:cNvCxnSpPr/>
          <p:nvPr/>
        </p:nvCxnSpPr>
        <p:spPr>
          <a:xfrm rot="10800000">
            <a:off x="723435" y="4887100"/>
            <a:ext cx="7710000" cy="0"/>
          </a:xfrm>
          <a:prstGeom prst="straightConnector1">
            <a:avLst/>
          </a:prstGeom>
          <a:noFill/>
          <a:ln w="19050" cap="flat" cmpd="sng">
            <a:solidFill>
              <a:schemeClr val="dk2"/>
            </a:solidFill>
            <a:prstDash val="solid"/>
            <a:round/>
            <a:headEnd type="none" w="med" len="med"/>
            <a:tailEnd type="none" w="med" len="med"/>
          </a:ln>
        </p:spPr>
      </p:cxnSp>
      <p:cxnSp>
        <p:nvCxnSpPr>
          <p:cNvPr id="203" name="Google Shape;203;p33"/>
          <p:cNvCxnSpPr/>
          <p:nvPr/>
        </p:nvCxnSpPr>
        <p:spPr>
          <a:xfrm>
            <a:off x="8619825" y="-28750"/>
            <a:ext cx="0" cy="3762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204"/>
        <p:cNvGrpSpPr/>
        <p:nvPr/>
      </p:nvGrpSpPr>
      <p:grpSpPr>
        <a:xfrm>
          <a:off x="0" y="0"/>
          <a:ext cx="0" cy="0"/>
          <a:chOff x="0" y="0"/>
          <a:chExt cx="0" cy="0"/>
        </a:xfrm>
      </p:grpSpPr>
      <p:cxnSp>
        <p:nvCxnSpPr>
          <p:cNvPr id="205" name="Google Shape;205;p34"/>
          <p:cNvCxnSpPr/>
          <p:nvPr/>
        </p:nvCxnSpPr>
        <p:spPr>
          <a:xfrm>
            <a:off x="527375" y="1364500"/>
            <a:ext cx="0" cy="2807400"/>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5_1_1_1">
    <p:spTree>
      <p:nvGrpSpPr>
        <p:cNvPr id="1" name="Shape 206"/>
        <p:cNvGrpSpPr/>
        <p:nvPr/>
      </p:nvGrpSpPr>
      <p:grpSpPr>
        <a:xfrm>
          <a:off x="0" y="0"/>
          <a:ext cx="0" cy="0"/>
          <a:chOff x="0" y="0"/>
          <a:chExt cx="0" cy="0"/>
        </a:xfrm>
      </p:grpSpPr>
      <p:cxnSp>
        <p:nvCxnSpPr>
          <p:cNvPr id="207" name="Google Shape;207;p35"/>
          <p:cNvCxnSpPr/>
          <p:nvPr/>
        </p:nvCxnSpPr>
        <p:spPr>
          <a:xfrm>
            <a:off x="713775" y="4887100"/>
            <a:ext cx="8446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4026" y="1932950"/>
            <a:ext cx="3045000" cy="15075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714026" y="3581208"/>
            <a:ext cx="3045000" cy="55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714026" y="944274"/>
            <a:ext cx="1318800" cy="98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b="1">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cxnSp>
        <p:nvCxnSpPr>
          <p:cNvPr id="15" name="Google Shape;15;p3"/>
          <p:cNvCxnSpPr/>
          <p:nvPr/>
        </p:nvCxnSpPr>
        <p:spPr>
          <a:xfrm>
            <a:off x="527375" y="1009650"/>
            <a:ext cx="0" cy="3042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549075"/>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29" name="Google Shape;29;p6"/>
          <p:cNvCxnSpPr/>
          <p:nvPr/>
        </p:nvCxnSpPr>
        <p:spPr>
          <a:xfrm>
            <a:off x="713775" y="4866870"/>
            <a:ext cx="8446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flipH="1">
            <a:off x="830450" y="1052400"/>
            <a:ext cx="3049800" cy="1275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a:endParaRPr/>
          </a:p>
        </p:txBody>
      </p:sp>
      <p:sp>
        <p:nvSpPr>
          <p:cNvPr id="32" name="Google Shape;32;p7"/>
          <p:cNvSpPr txBox="1">
            <a:spLocks noGrp="1"/>
          </p:cNvSpPr>
          <p:nvPr>
            <p:ph type="subTitle" idx="1"/>
          </p:nvPr>
        </p:nvSpPr>
        <p:spPr>
          <a:xfrm flipH="1">
            <a:off x="830449" y="2571750"/>
            <a:ext cx="3049800" cy="151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3" name="Google Shape;33;p7"/>
          <p:cNvCxnSpPr/>
          <p:nvPr/>
        </p:nvCxnSpPr>
        <p:spPr>
          <a:xfrm>
            <a:off x="527375" y="1193050"/>
            <a:ext cx="0" cy="2476200"/>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713225" y="54865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1" name="Google Shape;51;p13"/>
          <p:cNvSpPr txBox="1">
            <a:spLocks noGrp="1"/>
          </p:cNvSpPr>
          <p:nvPr>
            <p:ph type="title" idx="2"/>
          </p:nvPr>
        </p:nvSpPr>
        <p:spPr>
          <a:xfrm>
            <a:off x="721362" y="1722175"/>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2" name="Google Shape;52;p13"/>
          <p:cNvSpPr txBox="1">
            <a:spLocks noGrp="1"/>
          </p:cNvSpPr>
          <p:nvPr>
            <p:ph type="title" idx="3" hasCustomPrompt="1"/>
          </p:nvPr>
        </p:nvSpPr>
        <p:spPr>
          <a:xfrm>
            <a:off x="755718"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1372" y="2303490"/>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4"/>
          </p:nvPr>
        </p:nvSpPr>
        <p:spPr>
          <a:xfrm>
            <a:off x="3333822" y="1722175"/>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5" name="Google Shape;55;p13"/>
          <p:cNvSpPr txBox="1">
            <a:spLocks noGrp="1"/>
          </p:cNvSpPr>
          <p:nvPr>
            <p:ph type="title" idx="5" hasCustomPrompt="1"/>
          </p:nvPr>
        </p:nvSpPr>
        <p:spPr>
          <a:xfrm>
            <a:off x="3368168"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3333823" y="2303490"/>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5946254" y="1722175"/>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8" name="Google Shape;58;p13"/>
          <p:cNvSpPr txBox="1">
            <a:spLocks noGrp="1"/>
          </p:cNvSpPr>
          <p:nvPr>
            <p:ph type="title" idx="8" hasCustomPrompt="1"/>
          </p:nvPr>
        </p:nvSpPr>
        <p:spPr>
          <a:xfrm>
            <a:off x="5980617"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9"/>
          </p:nvPr>
        </p:nvSpPr>
        <p:spPr>
          <a:xfrm>
            <a:off x="5946272" y="2303476"/>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13"/>
          </p:nvPr>
        </p:nvSpPr>
        <p:spPr>
          <a:xfrm>
            <a:off x="721361" y="3495417"/>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1" name="Google Shape;61;p13"/>
          <p:cNvSpPr txBox="1">
            <a:spLocks noGrp="1"/>
          </p:cNvSpPr>
          <p:nvPr>
            <p:ph type="title" idx="14" hasCustomPrompt="1"/>
          </p:nvPr>
        </p:nvSpPr>
        <p:spPr>
          <a:xfrm>
            <a:off x="755718"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5"/>
          </p:nvPr>
        </p:nvSpPr>
        <p:spPr>
          <a:xfrm>
            <a:off x="721372" y="4081567"/>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6"/>
          </p:nvPr>
        </p:nvSpPr>
        <p:spPr>
          <a:xfrm>
            <a:off x="3333822" y="3495420"/>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4" name="Google Shape;64;p13"/>
          <p:cNvSpPr txBox="1">
            <a:spLocks noGrp="1"/>
          </p:cNvSpPr>
          <p:nvPr>
            <p:ph type="title" idx="17" hasCustomPrompt="1"/>
          </p:nvPr>
        </p:nvSpPr>
        <p:spPr>
          <a:xfrm>
            <a:off x="3368168"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8"/>
          </p:nvPr>
        </p:nvSpPr>
        <p:spPr>
          <a:xfrm>
            <a:off x="3333823" y="4081566"/>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19"/>
          </p:nvPr>
        </p:nvSpPr>
        <p:spPr>
          <a:xfrm>
            <a:off x="5946254" y="3495415"/>
            <a:ext cx="187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67" name="Google Shape;67;p13"/>
          <p:cNvSpPr txBox="1">
            <a:spLocks noGrp="1"/>
          </p:cNvSpPr>
          <p:nvPr>
            <p:ph type="title" idx="20" hasCustomPrompt="1"/>
          </p:nvPr>
        </p:nvSpPr>
        <p:spPr>
          <a:xfrm>
            <a:off x="5946267"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21"/>
          </p:nvPr>
        </p:nvSpPr>
        <p:spPr>
          <a:xfrm>
            <a:off x="5946272" y="4081566"/>
            <a:ext cx="208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9" name="Google Shape;69;p13"/>
          <p:cNvGrpSpPr/>
          <p:nvPr/>
        </p:nvGrpSpPr>
        <p:grpSpPr>
          <a:xfrm>
            <a:off x="-10028" y="294337"/>
            <a:ext cx="9159394" cy="4571138"/>
            <a:chOff x="443882" y="1006750"/>
            <a:chExt cx="8026811" cy="2730831"/>
          </a:xfrm>
        </p:grpSpPr>
        <p:cxnSp>
          <p:nvCxnSpPr>
            <p:cNvPr id="70" name="Google Shape;70;p13"/>
            <p:cNvCxnSpPr/>
            <p:nvPr/>
          </p:nvCxnSpPr>
          <p:spPr>
            <a:xfrm>
              <a:off x="443882" y="1006750"/>
              <a:ext cx="7402200" cy="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13"/>
            <p:cNvCxnSpPr/>
            <p:nvPr/>
          </p:nvCxnSpPr>
          <p:spPr>
            <a:xfrm>
              <a:off x="1087693" y="3737581"/>
              <a:ext cx="73830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3">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709050" y="3929175"/>
            <a:ext cx="3862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7"/>
          <p:cNvSpPr txBox="1">
            <a:spLocks noGrp="1"/>
          </p:cNvSpPr>
          <p:nvPr>
            <p:ph type="subTitle" idx="1"/>
          </p:nvPr>
        </p:nvSpPr>
        <p:spPr>
          <a:xfrm>
            <a:off x="709050" y="1371600"/>
            <a:ext cx="3566400" cy="26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92" name="Google Shape;92;p17"/>
          <p:cNvCxnSpPr/>
          <p:nvPr/>
        </p:nvCxnSpPr>
        <p:spPr>
          <a:xfrm>
            <a:off x="527375" y="1543050"/>
            <a:ext cx="0" cy="3042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975725" y="539500"/>
            <a:ext cx="3228000" cy="1275600"/>
          </a:xfrm>
          <a:prstGeom prst="rect">
            <a:avLst/>
          </a:prstGeom>
        </p:spPr>
        <p:txBody>
          <a:bodyPr spcFirstLastPara="1" wrap="square" lIns="91425" tIns="91425" rIns="91425" bIns="91425" anchor="ctr" anchorCtr="0">
            <a:noAutofit/>
          </a:bodyPr>
          <a:lstStyle>
            <a:lvl1pPr lvl="0">
              <a:spcBef>
                <a:spcPts val="0"/>
              </a:spcBef>
              <a:spcAft>
                <a:spcPts val="0"/>
              </a:spcAft>
              <a:buNone/>
              <a:defRPr sz="3500"/>
            </a:lvl1pPr>
            <a:lvl2pPr lvl="1">
              <a:spcBef>
                <a:spcPts val="0"/>
              </a:spcBef>
              <a:spcAft>
                <a:spcPts val="0"/>
              </a:spcAft>
              <a:buNone/>
              <a:defRPr sz="3500">
                <a:solidFill>
                  <a:schemeClr val="dk2"/>
                </a:solidFill>
              </a:defRPr>
            </a:lvl2pPr>
            <a:lvl3pPr lvl="2">
              <a:spcBef>
                <a:spcPts val="0"/>
              </a:spcBef>
              <a:spcAft>
                <a:spcPts val="0"/>
              </a:spcAft>
              <a:buNone/>
              <a:defRPr sz="3500">
                <a:solidFill>
                  <a:schemeClr val="dk2"/>
                </a:solidFill>
              </a:defRPr>
            </a:lvl3pPr>
            <a:lvl4pPr lvl="3">
              <a:spcBef>
                <a:spcPts val="0"/>
              </a:spcBef>
              <a:spcAft>
                <a:spcPts val="0"/>
              </a:spcAft>
              <a:buNone/>
              <a:defRPr sz="3500">
                <a:solidFill>
                  <a:schemeClr val="dk2"/>
                </a:solidFill>
              </a:defRPr>
            </a:lvl4pPr>
            <a:lvl5pPr lvl="4">
              <a:spcBef>
                <a:spcPts val="0"/>
              </a:spcBef>
              <a:spcAft>
                <a:spcPts val="0"/>
              </a:spcAft>
              <a:buNone/>
              <a:defRPr sz="3500">
                <a:solidFill>
                  <a:schemeClr val="dk2"/>
                </a:solidFill>
              </a:defRPr>
            </a:lvl5pPr>
            <a:lvl6pPr lvl="5">
              <a:spcBef>
                <a:spcPts val="0"/>
              </a:spcBef>
              <a:spcAft>
                <a:spcPts val="0"/>
              </a:spcAft>
              <a:buNone/>
              <a:defRPr sz="3500">
                <a:solidFill>
                  <a:schemeClr val="dk2"/>
                </a:solidFill>
              </a:defRPr>
            </a:lvl6pPr>
            <a:lvl7pPr lvl="6">
              <a:spcBef>
                <a:spcPts val="0"/>
              </a:spcBef>
              <a:spcAft>
                <a:spcPts val="0"/>
              </a:spcAft>
              <a:buNone/>
              <a:defRPr sz="3500">
                <a:solidFill>
                  <a:schemeClr val="dk2"/>
                </a:solidFill>
              </a:defRPr>
            </a:lvl7pPr>
            <a:lvl8pPr lvl="7">
              <a:spcBef>
                <a:spcPts val="0"/>
              </a:spcBef>
              <a:spcAft>
                <a:spcPts val="0"/>
              </a:spcAft>
              <a:buNone/>
              <a:defRPr sz="3500">
                <a:solidFill>
                  <a:schemeClr val="dk2"/>
                </a:solidFill>
              </a:defRPr>
            </a:lvl8pPr>
            <a:lvl9pPr lvl="8">
              <a:spcBef>
                <a:spcPts val="0"/>
              </a:spcBef>
              <a:spcAft>
                <a:spcPts val="0"/>
              </a:spcAft>
              <a:buNone/>
              <a:defRPr sz="3500">
                <a:solidFill>
                  <a:schemeClr val="dk2"/>
                </a:solidFill>
              </a:defRPr>
            </a:lvl9pPr>
          </a:lstStyle>
          <a:p>
            <a:endParaRPr/>
          </a:p>
        </p:txBody>
      </p:sp>
      <p:sp>
        <p:nvSpPr>
          <p:cNvPr id="95" name="Google Shape;95;p18"/>
          <p:cNvSpPr txBox="1">
            <a:spLocks noGrp="1"/>
          </p:cNvSpPr>
          <p:nvPr>
            <p:ph type="subTitle" idx="1"/>
          </p:nvPr>
        </p:nvSpPr>
        <p:spPr>
          <a:xfrm>
            <a:off x="4975725" y="1964325"/>
            <a:ext cx="3456900" cy="2344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96" name="Google Shape;96;p18"/>
          <p:cNvCxnSpPr/>
          <p:nvPr/>
        </p:nvCxnSpPr>
        <p:spPr>
          <a:xfrm>
            <a:off x="5085436" y="1996684"/>
            <a:ext cx="4323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713225" y="548650"/>
            <a:ext cx="7717500" cy="47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30" name="Google Shape;130;p23"/>
          <p:cNvGrpSpPr/>
          <p:nvPr/>
        </p:nvGrpSpPr>
        <p:grpSpPr>
          <a:xfrm>
            <a:off x="-10028" y="294337"/>
            <a:ext cx="9159394" cy="4571138"/>
            <a:chOff x="443882" y="1006750"/>
            <a:chExt cx="8026811" cy="2730831"/>
          </a:xfrm>
        </p:grpSpPr>
        <p:cxnSp>
          <p:nvCxnSpPr>
            <p:cNvPr id="131" name="Google Shape;131;p23"/>
            <p:cNvCxnSpPr/>
            <p:nvPr/>
          </p:nvCxnSpPr>
          <p:spPr>
            <a:xfrm>
              <a:off x="443882" y="1006750"/>
              <a:ext cx="7402200" cy="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23"/>
            <p:cNvCxnSpPr/>
            <p:nvPr/>
          </p:nvCxnSpPr>
          <p:spPr>
            <a:xfrm>
              <a:off x="1087693" y="3737581"/>
              <a:ext cx="73830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3" r:id="rId7"/>
    <p:sldLayoutId id="2147483664" r:id="rId8"/>
    <p:sldLayoutId id="2147483669" r:id="rId9"/>
    <p:sldLayoutId id="2147483676" r:id="rId10"/>
    <p:sldLayoutId id="2147483678" r:id="rId11"/>
    <p:sldLayoutId id="2147483679" r:id="rId12"/>
    <p:sldLayoutId id="2147483680" r:id="rId13"/>
    <p:sldLayoutId id="214748368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39"/>
          <p:cNvPicPr preferRelativeResize="0"/>
          <p:nvPr/>
        </p:nvPicPr>
        <p:blipFill>
          <a:blip r:embed="rId3">
            <a:alphaModFix/>
          </a:blip>
          <a:stretch>
            <a:fillRect/>
          </a:stretch>
        </p:blipFill>
        <p:spPr>
          <a:xfrm>
            <a:off x="-28325" y="-4"/>
            <a:ext cx="7709101" cy="5143501"/>
          </a:xfrm>
          <a:prstGeom prst="rect">
            <a:avLst/>
          </a:prstGeom>
          <a:noFill/>
          <a:ln>
            <a:noFill/>
          </a:ln>
        </p:spPr>
      </p:pic>
      <p:sp>
        <p:nvSpPr>
          <p:cNvPr id="219" name="Google Shape;219;p39"/>
          <p:cNvSpPr/>
          <p:nvPr/>
        </p:nvSpPr>
        <p:spPr>
          <a:xfrm>
            <a:off x="-28325" y="-9750"/>
            <a:ext cx="91755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9"/>
          <p:cNvPicPr preferRelativeResize="0"/>
          <p:nvPr/>
        </p:nvPicPr>
        <p:blipFill rotWithShape="1">
          <a:blip r:embed="rId4">
            <a:alphaModFix/>
          </a:blip>
          <a:srcRect l="31692" r="1587"/>
          <a:stretch/>
        </p:blipFill>
        <p:spPr>
          <a:xfrm>
            <a:off x="5200775" y="-249150"/>
            <a:ext cx="5641800" cy="5641800"/>
          </a:xfrm>
          <a:prstGeom prst="ellipse">
            <a:avLst/>
          </a:prstGeom>
          <a:noFill/>
          <a:ln>
            <a:noFill/>
          </a:ln>
        </p:spPr>
      </p:pic>
      <p:sp>
        <p:nvSpPr>
          <p:cNvPr id="221" name="Google Shape;221;p39"/>
          <p:cNvSpPr txBox="1">
            <a:spLocks noGrp="1"/>
          </p:cNvSpPr>
          <p:nvPr>
            <p:ph type="subTitle" idx="1"/>
          </p:nvPr>
        </p:nvSpPr>
        <p:spPr>
          <a:xfrm>
            <a:off x="732275" y="4015554"/>
            <a:ext cx="3903900" cy="475800"/>
          </a:xfrm>
          <a:prstGeom prst="rect">
            <a:avLst/>
          </a:prstGeom>
        </p:spPr>
        <p:txBody>
          <a:bodyPr spcFirstLastPara="1" wrap="square" lIns="91425" tIns="91425" rIns="91425" bIns="91425" anchor="t" anchorCtr="0">
            <a:noAutofit/>
          </a:bodyPr>
          <a:lstStyle/>
          <a:p>
            <a:r>
              <a:rPr lang="pl-PL"/>
              <a:t>NAMA : WIRA PRANA TAMBUNAN</a:t>
            </a:r>
          </a:p>
          <a:p>
            <a:r>
              <a:rPr lang="pl-PL"/>
              <a:t>NPM : 230210049</a:t>
            </a:r>
          </a:p>
        </p:txBody>
      </p:sp>
      <p:sp>
        <p:nvSpPr>
          <p:cNvPr id="222" name="Google Shape;222;p39"/>
          <p:cNvSpPr txBox="1">
            <a:spLocks noGrp="1"/>
          </p:cNvSpPr>
          <p:nvPr>
            <p:ph type="ctrTitle"/>
          </p:nvPr>
        </p:nvSpPr>
        <p:spPr>
          <a:xfrm>
            <a:off x="732275" y="856250"/>
            <a:ext cx="4468500" cy="3159300"/>
          </a:xfrm>
          <a:prstGeom prst="rect">
            <a:avLst/>
          </a:prstGeom>
        </p:spPr>
        <p:txBody>
          <a:bodyPr spcFirstLastPara="1" wrap="square" lIns="91425" tIns="91425" rIns="91425" bIns="91425" anchor="ctr" anchorCtr="0">
            <a:noAutofit/>
          </a:bodyPr>
          <a:lstStyle/>
          <a:p>
            <a:pPr lvl="0">
              <a:buClr>
                <a:schemeClr val="hlink"/>
              </a:buClr>
              <a:buSzPts val="1100"/>
            </a:pPr>
            <a:r>
              <a:rPr lang="en-US" b="1"/>
              <a:t>Pengembangan Website Properti</a:t>
            </a:r>
            <a:endParaRPr sz="4600" b="1">
              <a:latin typeface="Alata"/>
              <a:ea typeface="Alata"/>
              <a:cs typeface="Alata"/>
              <a:sym typeface="Alata"/>
            </a:endParaRPr>
          </a:p>
        </p:txBody>
      </p:sp>
      <p:cxnSp>
        <p:nvCxnSpPr>
          <p:cNvPr id="223" name="Google Shape;223;p39"/>
          <p:cNvCxnSpPr/>
          <p:nvPr/>
        </p:nvCxnSpPr>
        <p:spPr>
          <a:xfrm>
            <a:off x="527375" y="1257300"/>
            <a:ext cx="0" cy="2476200"/>
          </a:xfrm>
          <a:prstGeom prst="straightConnector1">
            <a:avLst/>
          </a:prstGeom>
          <a:noFill/>
          <a:ln w="19050" cap="flat" cmpd="sng">
            <a:solidFill>
              <a:schemeClr val="dk2"/>
            </a:solidFill>
            <a:prstDash val="solid"/>
            <a:round/>
            <a:headEnd type="none" w="med" len="med"/>
            <a:tailEnd type="none" w="med" len="med"/>
          </a:ln>
        </p:spPr>
      </p:cxnSp>
      <p:cxnSp>
        <p:nvCxnSpPr>
          <p:cNvPr id="224" name="Google Shape;224;p39"/>
          <p:cNvCxnSpPr/>
          <p:nvPr/>
        </p:nvCxnSpPr>
        <p:spPr>
          <a:xfrm>
            <a:off x="685450" y="4866870"/>
            <a:ext cx="771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40"/>
          <p:cNvGrpSpPr/>
          <p:nvPr/>
        </p:nvGrpSpPr>
        <p:grpSpPr>
          <a:xfrm>
            <a:off x="713251" y="294337"/>
            <a:ext cx="7717830" cy="4571128"/>
            <a:chOff x="1077725" y="1006750"/>
            <a:chExt cx="6763500" cy="2730825"/>
          </a:xfrm>
        </p:grpSpPr>
        <p:cxnSp>
          <p:nvCxnSpPr>
            <p:cNvPr id="230" name="Google Shape;230;p40"/>
            <p:cNvCxnSpPr/>
            <p:nvPr/>
          </p:nvCxnSpPr>
          <p:spPr>
            <a:xfrm>
              <a:off x="1077725"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231" name="Google Shape;231;p40"/>
            <p:cNvCxnSpPr/>
            <p:nvPr/>
          </p:nvCxnSpPr>
          <p:spPr>
            <a:xfrm>
              <a:off x="1077725" y="3737575"/>
              <a:ext cx="6763500" cy="0"/>
            </a:xfrm>
            <a:prstGeom prst="straightConnector1">
              <a:avLst/>
            </a:prstGeom>
            <a:noFill/>
            <a:ln w="19050" cap="flat" cmpd="sng">
              <a:solidFill>
                <a:schemeClr val="dk2"/>
              </a:solidFill>
              <a:prstDash val="solid"/>
              <a:round/>
              <a:headEnd type="none" w="med" len="med"/>
              <a:tailEnd type="none" w="med" len="med"/>
            </a:ln>
          </p:spPr>
        </p:cxnSp>
      </p:grpSp>
      <p:sp>
        <p:nvSpPr>
          <p:cNvPr id="232" name="Google Shape;232;p40"/>
          <p:cNvSpPr txBox="1">
            <a:spLocks noGrp="1"/>
          </p:cNvSpPr>
          <p:nvPr>
            <p:ph type="title"/>
          </p:nvPr>
        </p:nvSpPr>
        <p:spPr>
          <a:xfrm>
            <a:off x="713225" y="548650"/>
            <a:ext cx="7717500" cy="478200"/>
          </a:xfrm>
          <a:prstGeom prst="rect">
            <a:avLst/>
          </a:prstGeom>
        </p:spPr>
        <p:txBody>
          <a:bodyPr spcFirstLastPara="1" wrap="square" lIns="91425" tIns="91425" rIns="91425" bIns="91425" anchor="ctr" anchorCtr="0">
            <a:noAutofit/>
          </a:bodyPr>
          <a:lstStyle/>
          <a:p>
            <a:pPr lvl="0"/>
            <a:r>
              <a:rPr lang="en-US" b="1"/>
              <a:t>Latar Belakang</a:t>
            </a:r>
            <a:endParaRPr>
              <a:solidFill>
                <a:schemeClr val="dk2"/>
              </a:solidFill>
            </a:endParaRPr>
          </a:p>
        </p:txBody>
      </p:sp>
      <p:sp>
        <p:nvSpPr>
          <p:cNvPr id="233" name="Google Shape;233;p40"/>
          <p:cNvSpPr txBox="1">
            <a:spLocks noGrp="1"/>
          </p:cNvSpPr>
          <p:nvPr>
            <p:ph type="body" idx="4294967295"/>
          </p:nvPr>
        </p:nvSpPr>
        <p:spPr>
          <a:xfrm>
            <a:off x="713225" y="1074000"/>
            <a:ext cx="7699200" cy="612000"/>
          </a:xfrm>
          <a:prstGeom prst="rect">
            <a:avLst/>
          </a:prstGeom>
        </p:spPr>
        <p:txBody>
          <a:bodyPr spcFirstLastPara="1" wrap="square" lIns="91425" tIns="91425" rIns="91425" bIns="91425" anchor="t" anchorCtr="0">
            <a:noAutofit/>
          </a:bodyPr>
          <a:lstStyle/>
          <a:p>
            <a:pPr marL="0" lvl="0" indent="0" algn="just">
              <a:buNone/>
            </a:pPr>
            <a:r>
              <a:rPr lang="en-US" sz="1800">
                <a:latin typeface="Times New Roman" panose="02020603050405020304" pitchFamily="18" charset="0"/>
                <a:cs typeface="Times New Roman" panose="02020603050405020304" pitchFamily="18" charset="0"/>
              </a:rPr>
              <a:t>Di tengah pesatnya perkembangan teknologi, masyarakat semakin mengandalkan internet untuk mencari informasi, termasuk dalam hal pencarian properti. Namun, masih banyak website properti yang tidak memberikan pengalaman pengguna yang optimal—baik dari segi kecepatan pencarian, kelengkapan data, hingga tampilan antarmuka yang kurang menarik. Hal ini membuat proses pencarian dan pemasaran properti menjadi kurang efisien. Oleh karena itu, dibutuhkan sebuah website properti yang informatif, responsif, dan mudah digunakan untuk mempermudah interaksi antara pencari properti dan agen atau pemilik.</a:t>
            </a:r>
            <a:endParaRPr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3"/>
          <p:cNvPicPr preferRelativeResize="0"/>
          <p:nvPr/>
        </p:nvPicPr>
        <p:blipFill rotWithShape="1">
          <a:blip r:embed="rId3">
            <a:alphaModFix/>
          </a:blip>
          <a:srcRect l="39360" t="43651" r="-507" b="4794"/>
          <a:stretch/>
        </p:blipFill>
        <p:spPr>
          <a:xfrm flipH="1">
            <a:off x="-25" y="0"/>
            <a:ext cx="9143999" cy="5143501"/>
          </a:xfrm>
          <a:prstGeom prst="rect">
            <a:avLst/>
          </a:prstGeom>
          <a:noFill/>
          <a:ln>
            <a:noFill/>
          </a:ln>
        </p:spPr>
      </p:pic>
      <p:sp>
        <p:nvSpPr>
          <p:cNvPr id="279" name="Google Shape;279;p43"/>
          <p:cNvSpPr/>
          <p:nvPr/>
        </p:nvSpPr>
        <p:spPr>
          <a:xfrm>
            <a:off x="0" y="-19499"/>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3"/>
          <p:cNvSpPr txBox="1">
            <a:spLocks noGrp="1"/>
          </p:cNvSpPr>
          <p:nvPr>
            <p:ph type="subTitle" idx="1"/>
          </p:nvPr>
        </p:nvSpPr>
        <p:spPr>
          <a:xfrm>
            <a:off x="4516550" y="745906"/>
            <a:ext cx="4627423" cy="1924784"/>
          </a:xfrm>
          <a:prstGeom prst="rect">
            <a:avLst/>
          </a:prstGeom>
        </p:spPr>
        <p:txBody>
          <a:bodyPr spcFirstLastPara="1" wrap="square" lIns="91425" tIns="91425" rIns="91425" bIns="91425" anchor="ctr" anchorCtr="0">
            <a:noAutofit/>
          </a:bodyPr>
          <a:lstStyle/>
          <a:p>
            <a:pPr marL="482600" indent="-342900">
              <a:buFont typeface="+mj-lt"/>
              <a:buAutoNum type="arabicPeriod"/>
            </a:pPr>
            <a:r>
              <a:rPr lang="en-US"/>
              <a:t>Banyak pengguna kesulitan menemukan informasi lengkap dan terpercaya karena tersebar di berbagai platform.</a:t>
            </a:r>
            <a:endParaRPr lang="en-US"/>
          </a:p>
          <a:p>
            <a:pPr marL="482600" indent="-342900">
              <a:buFont typeface="+mj-lt"/>
              <a:buAutoNum type="arabicPeriod"/>
            </a:pPr>
            <a:r>
              <a:rPr lang="en-US"/>
              <a:t>Tampilan dan struktur beberapa website properti membingungkan dan tidak responsif, terutama di perangkat mobile.</a:t>
            </a:r>
            <a:endParaRPr lang="en-US"/>
          </a:p>
          <a:p>
            <a:pPr marL="482600" indent="-342900">
              <a:buFont typeface="+mj-lt"/>
              <a:buAutoNum type="arabicPeriod"/>
            </a:pPr>
            <a:r>
              <a:rPr lang="en-US"/>
              <a:t>Beberapa website belum menyediakan fitur seperti pencarian berbasis lokasi, filter harga, atau peta interaktif.</a:t>
            </a:r>
            <a:endParaRPr lang="en-US"/>
          </a:p>
        </p:txBody>
      </p:sp>
      <p:sp>
        <p:nvSpPr>
          <p:cNvPr id="281" name="Google Shape;281;p43"/>
          <p:cNvSpPr txBox="1">
            <a:spLocks noGrp="1"/>
          </p:cNvSpPr>
          <p:nvPr>
            <p:ph type="title"/>
          </p:nvPr>
        </p:nvSpPr>
        <p:spPr>
          <a:xfrm>
            <a:off x="4301987" y="66206"/>
            <a:ext cx="3228000" cy="679700"/>
          </a:xfrm>
          <a:prstGeom prst="rect">
            <a:avLst/>
          </a:prstGeom>
        </p:spPr>
        <p:txBody>
          <a:bodyPr spcFirstLastPara="1" wrap="square" lIns="91425" tIns="91425" rIns="91425" bIns="91425" anchor="ctr" anchorCtr="0">
            <a:noAutofit/>
          </a:bodyPr>
          <a:lstStyle/>
          <a:p>
            <a:pPr lvl="0"/>
            <a:r>
              <a:rPr lang="en-US" b="1"/>
              <a:t>Masalah</a:t>
            </a:r>
            <a:endParaRPr/>
          </a:p>
        </p:txBody>
      </p:sp>
      <p:pic>
        <p:nvPicPr>
          <p:cNvPr id="282" name="Google Shape;282;p43"/>
          <p:cNvPicPr preferRelativeResize="0"/>
          <p:nvPr/>
        </p:nvPicPr>
        <p:blipFill rotWithShape="1">
          <a:blip r:embed="rId4">
            <a:alphaModFix/>
          </a:blip>
          <a:srcRect l="42154" t="34278" r="680" b="-19953"/>
          <a:stretch/>
        </p:blipFill>
        <p:spPr>
          <a:xfrm flipH="1">
            <a:off x="-1571650" y="539500"/>
            <a:ext cx="6088200" cy="6088200"/>
          </a:xfrm>
          <a:prstGeom prst="ellipse">
            <a:avLst/>
          </a:prstGeom>
          <a:noFill/>
          <a:ln>
            <a:noFill/>
          </a:ln>
        </p:spPr>
      </p:pic>
      <p:sp>
        <p:nvSpPr>
          <p:cNvPr id="8" name="Google Shape;281;p43"/>
          <p:cNvSpPr txBox="1">
            <a:spLocks/>
          </p:cNvSpPr>
          <p:nvPr/>
        </p:nvSpPr>
        <p:spPr>
          <a:xfrm>
            <a:off x="4516521" y="2668224"/>
            <a:ext cx="3228000" cy="67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35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2pPr>
            <a:lvl3pPr marR="0" lvl="2"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3pPr>
            <a:lvl4pPr marR="0" lvl="3"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4pPr>
            <a:lvl5pPr marR="0" lvl="4"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5pPr>
            <a:lvl6pPr marR="0" lvl="5"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6pPr>
            <a:lvl7pPr marR="0" lvl="6"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7pPr>
            <a:lvl8pPr marR="0" lvl="7"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8pPr>
            <a:lvl9pPr marR="0" lvl="8" algn="l" rtl="0">
              <a:lnSpc>
                <a:spcPct val="100000"/>
              </a:lnSpc>
              <a:spcBef>
                <a:spcPts val="0"/>
              </a:spcBef>
              <a:spcAft>
                <a:spcPts val="0"/>
              </a:spcAft>
              <a:buClr>
                <a:schemeClr val="dk1"/>
              </a:buClr>
              <a:buSzPts val="3000"/>
              <a:buFont typeface="Libre Baskerville"/>
              <a:buNone/>
              <a:defRPr sz="3500" b="0" i="0" u="none" strike="noStrike" cap="none">
                <a:solidFill>
                  <a:schemeClr val="dk2"/>
                </a:solidFill>
                <a:latin typeface="Libre Baskerville"/>
                <a:ea typeface="Libre Baskerville"/>
                <a:cs typeface="Libre Baskerville"/>
                <a:sym typeface="Libre Baskerville"/>
              </a:defRPr>
            </a:lvl9pPr>
          </a:lstStyle>
          <a:p>
            <a:r>
              <a:rPr lang="en-US" b="1" smtClean="0"/>
              <a:t>Solusi</a:t>
            </a:r>
            <a:endParaRPr lang="en-US"/>
          </a:p>
        </p:txBody>
      </p:sp>
      <p:sp>
        <p:nvSpPr>
          <p:cNvPr id="9" name="Google Shape;280;p43"/>
          <p:cNvSpPr txBox="1">
            <a:spLocks/>
          </p:cNvSpPr>
          <p:nvPr/>
        </p:nvSpPr>
        <p:spPr>
          <a:xfrm>
            <a:off x="4396807" y="3195936"/>
            <a:ext cx="4627423" cy="19247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482600" indent="-342900">
              <a:buFont typeface="+mj-lt"/>
              <a:buAutoNum type="arabicPeriod"/>
            </a:pPr>
            <a:r>
              <a:rPr lang="en-US"/>
              <a:t>Menyediakan satu platform yang mengumpulkan informasi properti dari berbagai sumber secara lengkap dan akurat.</a:t>
            </a:r>
            <a:endParaRPr lang="en-US"/>
          </a:p>
          <a:p>
            <a:pPr marL="482600" indent="-342900">
              <a:buFont typeface="+mj-lt"/>
              <a:buAutoNum type="arabicPeriod"/>
            </a:pPr>
            <a:r>
              <a:rPr lang="en-US"/>
              <a:t>Membuat tampilan modern yang dapat diakses dengan nyaman melalui berbagai perangkat, termasuk smartphone.</a:t>
            </a:r>
            <a:endParaRPr lang="en-US"/>
          </a:p>
          <a:p>
            <a:pPr marL="482600" indent="-342900">
              <a:buFont typeface="+mj-lt"/>
              <a:buAutoNum type="arabicPeriod"/>
            </a:pPr>
            <a:r>
              <a:rPr lang="en-US"/>
              <a:t>Menambahkan filter lokasi, harga, tipe properti, dan integrasi Google Maps untuk memudahkan pencarian.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42"/>
          <p:cNvPicPr preferRelativeResize="0"/>
          <p:nvPr/>
        </p:nvPicPr>
        <p:blipFill rotWithShape="1">
          <a:blip r:embed="rId3">
            <a:alphaModFix/>
          </a:blip>
          <a:srcRect t="40889" b="21565"/>
          <a:stretch/>
        </p:blipFill>
        <p:spPr>
          <a:xfrm>
            <a:off x="0" y="1"/>
            <a:ext cx="9144000" cy="5143501"/>
          </a:xfrm>
          <a:prstGeom prst="rect">
            <a:avLst/>
          </a:prstGeom>
          <a:noFill/>
          <a:ln>
            <a:noFill/>
          </a:ln>
        </p:spPr>
      </p:pic>
      <p:sp>
        <p:nvSpPr>
          <p:cNvPr id="269" name="Google Shape;269;p42"/>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txBox="1">
            <a:spLocks noGrp="1"/>
          </p:cNvSpPr>
          <p:nvPr>
            <p:ph type="subTitle" idx="1"/>
          </p:nvPr>
        </p:nvSpPr>
        <p:spPr>
          <a:xfrm flipH="1">
            <a:off x="330496" y="2321378"/>
            <a:ext cx="4916417" cy="1513500"/>
          </a:xfrm>
          <a:prstGeom prst="rect">
            <a:avLst/>
          </a:prstGeom>
        </p:spPr>
        <p:txBody>
          <a:bodyPr spcFirstLastPara="1" wrap="square" lIns="91425" tIns="91425" rIns="91425" bIns="91425" anchor="ctr" anchorCtr="0">
            <a:noAutofit/>
          </a:bodyPr>
          <a:lstStyle/>
          <a:p>
            <a:pPr marL="482600" indent="-342900">
              <a:buFont typeface="+mj-lt"/>
              <a:buAutoNum type="arabicPeriod"/>
            </a:pPr>
            <a:r>
              <a:rPr lang="en-US" sz="1600"/>
              <a:t>Mempermudah masyarakat dalam mencari properti secara online dengan fitur pencarian yang terstruktur dan efisien.</a:t>
            </a:r>
            <a:endParaRPr lang="en-US" sz="1600"/>
          </a:p>
          <a:p>
            <a:pPr marL="482600" indent="-342900">
              <a:buFont typeface="+mj-lt"/>
              <a:buAutoNum type="arabicPeriod"/>
            </a:pPr>
            <a:r>
              <a:rPr lang="en-US" sz="1600"/>
              <a:t>Memberikan kemudahan bagi agen atau pemilik properti dalam memasarkan listing secara digital.</a:t>
            </a:r>
            <a:endParaRPr lang="en-US" sz="1600"/>
          </a:p>
          <a:p>
            <a:pPr marL="482600" indent="-342900">
              <a:buFont typeface="+mj-lt"/>
              <a:buAutoNum type="arabicPeriod"/>
            </a:pPr>
            <a:r>
              <a:rPr lang="en-US" sz="1600"/>
              <a:t>Menyediakan informasi yang lengkap, akurat, dan terpercaya mengenai properti yang ditawarkan.</a:t>
            </a:r>
            <a:endParaRPr lang="en-US" sz="1600"/>
          </a:p>
          <a:p>
            <a:pPr marL="482600" indent="-342900">
              <a:buFont typeface="+mj-lt"/>
              <a:buAutoNum type="arabicPeriod"/>
            </a:pPr>
            <a:r>
              <a:rPr lang="en-US" sz="1600"/>
              <a:t>Menghubungkan pencari dan penjual properti dalam satu platform yang interaktif dan responsif.</a:t>
            </a:r>
            <a:endParaRPr lang="en-US" sz="1600"/>
          </a:p>
          <a:p>
            <a:pPr marL="482600" indent="-342900">
              <a:buFont typeface="+mj-lt"/>
              <a:buAutoNum type="arabicPeriod"/>
            </a:pPr>
            <a:r>
              <a:rPr lang="en-US" sz="1600"/>
              <a:t>Meningkatkan visibilitas dan daya saing pelaku usaha properti di era digital.</a:t>
            </a:r>
            <a:endParaRPr lang="en-US" sz="1600"/>
          </a:p>
        </p:txBody>
      </p:sp>
      <p:sp>
        <p:nvSpPr>
          <p:cNvPr id="271" name="Google Shape;271;p42"/>
          <p:cNvSpPr txBox="1">
            <a:spLocks noGrp="1"/>
          </p:cNvSpPr>
          <p:nvPr>
            <p:ph type="title"/>
          </p:nvPr>
        </p:nvSpPr>
        <p:spPr>
          <a:xfrm flipH="1">
            <a:off x="522680" y="237898"/>
            <a:ext cx="4166093" cy="1275600"/>
          </a:xfrm>
          <a:prstGeom prst="rect">
            <a:avLst/>
          </a:prstGeom>
        </p:spPr>
        <p:txBody>
          <a:bodyPr spcFirstLastPara="1" wrap="square" lIns="91425" tIns="91425" rIns="91425" bIns="91425" anchor="ctr" anchorCtr="0">
            <a:noAutofit/>
          </a:bodyPr>
          <a:lstStyle/>
          <a:p>
            <a:pPr lvl="0"/>
            <a:r>
              <a:rPr lang="en-US" b="1"/>
              <a:t>T</a:t>
            </a:r>
            <a:r>
              <a:rPr lang="en-US" b="1" smtClean="0"/>
              <a:t>ujuan </a:t>
            </a:r>
            <a:r>
              <a:rPr lang="en-US" b="1"/>
              <a:t>pembuatan web</a:t>
            </a:r>
            <a:endParaRPr/>
          </a:p>
        </p:txBody>
      </p:sp>
      <p:pic>
        <p:nvPicPr>
          <p:cNvPr id="272" name="Google Shape;272;p42"/>
          <p:cNvPicPr preferRelativeResize="0"/>
          <p:nvPr/>
        </p:nvPicPr>
        <p:blipFill rotWithShape="1">
          <a:blip r:embed="rId4">
            <a:alphaModFix/>
          </a:blip>
          <a:srcRect t="14980"/>
          <a:stretch/>
        </p:blipFill>
        <p:spPr>
          <a:xfrm>
            <a:off x="5101312" y="0"/>
            <a:ext cx="4037993" cy="5143501"/>
          </a:xfrm>
          <a:prstGeom prst="rect">
            <a:avLst/>
          </a:prstGeom>
          <a:noFill/>
          <a:ln>
            <a:noFill/>
          </a:ln>
        </p:spPr>
      </p:pic>
      <p:cxnSp>
        <p:nvCxnSpPr>
          <p:cNvPr id="273" name="Google Shape;273;p42"/>
          <p:cNvCxnSpPr/>
          <p:nvPr/>
        </p:nvCxnSpPr>
        <p:spPr>
          <a:xfrm>
            <a:off x="429404" y="1193050"/>
            <a:ext cx="0" cy="2476200"/>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1"/>
          <p:cNvPicPr preferRelativeResize="0"/>
          <p:nvPr/>
        </p:nvPicPr>
        <p:blipFill rotWithShape="1">
          <a:blip r:embed="rId3">
            <a:alphaModFix/>
          </a:blip>
          <a:srcRect t="16666" b="16666"/>
          <a:stretch/>
        </p:blipFill>
        <p:spPr>
          <a:xfrm>
            <a:off x="7039175" y="-1141825"/>
            <a:ext cx="3160200" cy="3160200"/>
          </a:xfrm>
          <a:prstGeom prst="ellipse">
            <a:avLst/>
          </a:prstGeom>
          <a:noFill/>
          <a:ln>
            <a:noFill/>
          </a:ln>
        </p:spPr>
      </p:pic>
      <p:grpSp>
        <p:nvGrpSpPr>
          <p:cNvPr id="242" name="Google Shape;242;p41"/>
          <p:cNvGrpSpPr/>
          <p:nvPr/>
        </p:nvGrpSpPr>
        <p:grpSpPr>
          <a:xfrm>
            <a:off x="-10028" y="294337"/>
            <a:ext cx="9159394" cy="4571138"/>
            <a:chOff x="443882" y="1006750"/>
            <a:chExt cx="8026811" cy="2730831"/>
          </a:xfrm>
        </p:grpSpPr>
        <p:cxnSp>
          <p:nvCxnSpPr>
            <p:cNvPr id="243" name="Google Shape;243;p41"/>
            <p:cNvCxnSpPr/>
            <p:nvPr/>
          </p:nvCxnSpPr>
          <p:spPr>
            <a:xfrm>
              <a:off x="443882" y="1006750"/>
              <a:ext cx="7402200" cy="0"/>
            </a:xfrm>
            <a:prstGeom prst="straightConnector1">
              <a:avLst/>
            </a:prstGeom>
            <a:noFill/>
            <a:ln w="19050" cap="flat" cmpd="sng">
              <a:solidFill>
                <a:schemeClr val="dk2"/>
              </a:solidFill>
              <a:prstDash val="solid"/>
              <a:round/>
              <a:headEnd type="none" w="med" len="med"/>
              <a:tailEnd type="none" w="med" len="med"/>
            </a:ln>
          </p:spPr>
        </p:cxnSp>
        <p:cxnSp>
          <p:nvCxnSpPr>
            <p:cNvPr id="244" name="Google Shape;244;p41"/>
            <p:cNvCxnSpPr/>
            <p:nvPr/>
          </p:nvCxnSpPr>
          <p:spPr>
            <a:xfrm>
              <a:off x="1087693" y="3737581"/>
              <a:ext cx="7383000" cy="0"/>
            </a:xfrm>
            <a:prstGeom prst="straightConnector1">
              <a:avLst/>
            </a:prstGeom>
            <a:noFill/>
            <a:ln w="19050" cap="flat" cmpd="sng">
              <a:solidFill>
                <a:schemeClr val="dk2"/>
              </a:solidFill>
              <a:prstDash val="solid"/>
              <a:round/>
              <a:headEnd type="none" w="med" len="med"/>
              <a:tailEnd type="none" w="med" len="med"/>
            </a:ln>
          </p:spPr>
        </p:cxnSp>
      </p:grpSp>
      <p:sp>
        <p:nvSpPr>
          <p:cNvPr id="8" name="Title 7"/>
          <p:cNvSpPr>
            <a:spLocks noGrp="1"/>
          </p:cNvSpPr>
          <p:nvPr>
            <p:ph type="title"/>
          </p:nvPr>
        </p:nvSpPr>
        <p:spPr>
          <a:xfrm>
            <a:off x="719122" y="438275"/>
            <a:ext cx="7717500" cy="478200"/>
          </a:xfrm>
        </p:spPr>
        <p:txBody>
          <a:bodyPr/>
          <a:lstStyle/>
          <a:p>
            <a:r>
              <a:rPr lang="en-US" sz="2500" smtClean="0"/>
              <a:t>Fitur Utama Web</a:t>
            </a:r>
            <a:endParaRPr lang="en-US" sz="2500"/>
          </a:p>
        </p:txBody>
      </p:sp>
      <p:sp>
        <p:nvSpPr>
          <p:cNvPr id="21" name="Rectangle 1"/>
          <p:cNvSpPr>
            <a:spLocks noGrp="1" noChangeArrowheads="1"/>
          </p:cNvSpPr>
          <p:nvPr>
            <p:ph type="subTitle" idx="1"/>
          </p:nvPr>
        </p:nvSpPr>
        <p:spPr bwMode="auto">
          <a:xfrm>
            <a:off x="561975" y="936182"/>
            <a:ext cx="73013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Pencarian Properti</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Filter berdasarkan lokasi, harga, tipe, dan lainnya.</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Galeri Foto &amp; Video</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Menampilkan gambar dan video properti.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Peta Interaktif</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Lokasi properti diintegrasikan dengan Google Maps.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Login/Registrasi</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Pengguna dan agen bisa membuat akun untuk mengelola properti.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Formulir Kontak</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Mempermudah komunikasi antara pencari dan pemilik properti.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Panel Admin &amp; Agen</a:t>
            </a:r>
            <a:r>
              <a:rPr kumimoji="0" lang="en-US" altLang="en-US" sz="16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 Untuk menambah, mengedit, atau menghapus listing properti.</a:t>
            </a:r>
          </a:p>
        </p:txBody>
      </p:sp>
      <p:sp>
        <p:nvSpPr>
          <p:cNvPr id="45" name="Title 7"/>
          <p:cNvSpPr>
            <a:spLocks noGrp="1"/>
          </p:cNvSpPr>
          <p:nvPr>
            <p:ph type="title"/>
          </p:nvPr>
        </p:nvSpPr>
        <p:spPr>
          <a:xfrm>
            <a:off x="719122" y="3320240"/>
            <a:ext cx="7717500" cy="478200"/>
          </a:xfrm>
        </p:spPr>
        <p:txBody>
          <a:bodyPr/>
          <a:lstStyle/>
          <a:p>
            <a:r>
              <a:rPr lang="en-US" sz="2500" smtClean="0"/>
              <a:t>Objek Utama</a:t>
            </a:r>
            <a:endParaRPr lang="en-US" sz="2500"/>
          </a:p>
        </p:txBody>
      </p:sp>
      <p:sp>
        <p:nvSpPr>
          <p:cNvPr id="23" name="Rectangle 3"/>
          <p:cNvSpPr>
            <a:spLocks noGrp="1" noChangeArrowheads="1"/>
          </p:cNvSpPr>
          <p:nvPr>
            <p:ph type="subTitle" idx="1"/>
          </p:nvPr>
        </p:nvSpPr>
        <p:spPr bwMode="auto">
          <a:xfrm>
            <a:off x="561975" y="3750637"/>
            <a:ext cx="758092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Pengguna (Pencari Properti)</a:t>
            </a:r>
            <a: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a:r>
            <a:b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br>
            <a: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Mencari properti berdasarkan kriteria tertentu dan menghubungi agen atau pemilik properti.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Admin </a:t>
            </a:r>
            <a:r>
              <a:rPr kumimoji="0" lang="en-US" altLang="en-US" sz="1500" b="1"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Website</a:t>
            </a:r>
            <a: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
            </a:r>
            <a:b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br>
            <a:r>
              <a:rPr kumimoji="0" lang="en-US"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Mengelola konten, memverifikasi listing, serta memastikan kelancaran operasional website.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4"/>
          <p:cNvPicPr preferRelativeResize="0"/>
          <p:nvPr/>
        </p:nvPicPr>
        <p:blipFill rotWithShape="1">
          <a:blip r:embed="rId3">
            <a:alphaModFix/>
          </a:blip>
          <a:srcRect t="437" b="15387"/>
          <a:stretch/>
        </p:blipFill>
        <p:spPr>
          <a:xfrm>
            <a:off x="-25" y="0"/>
            <a:ext cx="9144000" cy="5143501"/>
          </a:xfrm>
          <a:prstGeom prst="rect">
            <a:avLst/>
          </a:prstGeom>
          <a:noFill/>
          <a:ln>
            <a:noFill/>
          </a:ln>
        </p:spPr>
      </p:pic>
      <p:sp>
        <p:nvSpPr>
          <p:cNvPr id="289" name="Google Shape;289;p44"/>
          <p:cNvSpPr/>
          <p:nvPr/>
        </p:nvSpPr>
        <p:spPr>
          <a:xfrm>
            <a:off x="0" y="-97363"/>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 name="Google Shape;290;p44"/>
          <p:cNvPicPr preferRelativeResize="0"/>
          <p:nvPr/>
        </p:nvPicPr>
        <p:blipFill rotWithShape="1">
          <a:blip r:embed="rId4">
            <a:alphaModFix/>
          </a:blip>
          <a:srcRect l="1550" r="31622"/>
          <a:stretch/>
        </p:blipFill>
        <p:spPr>
          <a:xfrm>
            <a:off x="5038700" y="-2279450"/>
            <a:ext cx="6088200" cy="6088200"/>
          </a:xfrm>
          <a:prstGeom prst="ellipse">
            <a:avLst/>
          </a:prstGeom>
          <a:noFill/>
          <a:ln>
            <a:noFill/>
          </a:ln>
        </p:spPr>
      </p:pic>
      <p:sp>
        <p:nvSpPr>
          <p:cNvPr id="291" name="Google Shape;291;p44"/>
          <p:cNvSpPr txBox="1">
            <a:spLocks noGrp="1"/>
          </p:cNvSpPr>
          <p:nvPr>
            <p:ph type="title"/>
          </p:nvPr>
        </p:nvSpPr>
        <p:spPr>
          <a:xfrm>
            <a:off x="527375" y="320918"/>
            <a:ext cx="3862800" cy="5319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smtClean="0"/>
              <a:t>Langkah Penggunaan Web</a:t>
            </a:r>
            <a:endParaRPr/>
          </a:p>
        </p:txBody>
      </p:sp>
      <p:sp>
        <p:nvSpPr>
          <p:cNvPr id="292" name="Google Shape;292;p44"/>
          <p:cNvSpPr txBox="1">
            <a:spLocks noGrp="1"/>
          </p:cNvSpPr>
          <p:nvPr>
            <p:ph type="subTitle" idx="1"/>
          </p:nvPr>
        </p:nvSpPr>
        <p:spPr>
          <a:xfrm>
            <a:off x="-114907" y="1786168"/>
            <a:ext cx="6007436" cy="2672700"/>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en-US" sz="1500" smtClean="0"/>
              <a:t>mendaftar atau login</a:t>
            </a:r>
            <a:br>
              <a:rPr lang="en-US" sz="1500" smtClean="0"/>
            </a:br>
            <a:r>
              <a:rPr lang="en-US" sz="1500" smtClean="0"/>
              <a:t>pengguna dan agen perlu membuat akun atau login untuk mengakses fitur penuh website.</a:t>
            </a:r>
          </a:p>
          <a:p>
            <a:pPr>
              <a:buFont typeface="Arial" panose="020B0604020202020204" pitchFamily="34" charset="0"/>
              <a:buChar char="•"/>
            </a:pPr>
            <a:r>
              <a:rPr lang="en-US" sz="1500" smtClean="0"/>
              <a:t>mencari properti</a:t>
            </a:r>
            <a:br>
              <a:rPr lang="en-US" sz="1500" smtClean="0"/>
            </a:br>
            <a:r>
              <a:rPr lang="en-US" sz="1500" smtClean="0"/>
              <a:t>gunakan fitur pencarian dan filter untuk menemukan properti sesuai preferensi (lokasi, harga, tipe, dll).</a:t>
            </a:r>
          </a:p>
          <a:p>
            <a:pPr>
              <a:buFont typeface="Arial" panose="020B0604020202020204" pitchFamily="34" charset="0"/>
              <a:buChar char="•"/>
            </a:pPr>
            <a:r>
              <a:rPr lang="en-US" sz="1500" smtClean="0"/>
              <a:t>melihat detail properti</a:t>
            </a:r>
            <a:br>
              <a:rPr lang="en-US" sz="1500" smtClean="0"/>
            </a:br>
            <a:r>
              <a:rPr lang="en-US" sz="1500" smtClean="0"/>
              <a:t>klik pada listing properti untuk melihat foto, video, deskripsi, dan lokasi pada peta interaktif.</a:t>
            </a:r>
          </a:p>
          <a:p>
            <a:pPr>
              <a:buFont typeface="Arial" panose="020B0604020202020204" pitchFamily="34" charset="0"/>
              <a:buChar char="•"/>
            </a:pPr>
            <a:r>
              <a:rPr lang="en-US" sz="1500" smtClean="0"/>
              <a:t>menghubungi agen atau pemilik</a:t>
            </a:r>
            <a:br>
              <a:rPr lang="en-US" sz="1500" smtClean="0"/>
            </a:br>
            <a:r>
              <a:rPr lang="en-US" sz="1500" smtClean="0"/>
              <a:t>gunakan formulir kontak untuk mengirim pertanyaan atau jadwalkan kunjungan properti.</a:t>
            </a:r>
          </a:p>
          <a:p>
            <a:pPr>
              <a:buFont typeface="Arial" panose="020B0604020202020204" pitchFamily="34" charset="0"/>
              <a:buChar char="•"/>
            </a:pPr>
            <a:r>
              <a:rPr lang="en-US" sz="1500" smtClean="0"/>
              <a:t>menambahkan listing (agen)</a:t>
            </a:r>
            <a:br>
              <a:rPr lang="en-US" sz="1500" smtClean="0"/>
            </a:br>
            <a:r>
              <a:rPr lang="en-US" sz="1500" smtClean="0"/>
              <a:t>agen dapat login dan menambahkan properti yang ingin dipasarkan dengan mengunggah foto, deskripsi, dan detail lainnya.</a:t>
            </a:r>
          </a:p>
          <a:p>
            <a:pPr>
              <a:buFont typeface="Arial" panose="020B0604020202020204" pitchFamily="34" charset="0"/>
              <a:buChar char="•"/>
            </a:pPr>
            <a:r>
              <a:rPr lang="en-US" sz="1500" smtClean="0"/>
              <a:t>mengelola listing (agen/pemilik)</a:t>
            </a:r>
            <a:br>
              <a:rPr lang="en-US" sz="1500" smtClean="0"/>
            </a:br>
            <a:r>
              <a:rPr lang="en-US" sz="1500" smtClean="0"/>
              <a:t>agen atau pemilik dapat mengedit atau menghapus listing yang sudah ada melalui panel admin.</a:t>
            </a:r>
          </a:p>
          <a:p>
            <a:pPr>
              <a:buFont typeface="Arial" panose="020B0604020202020204" pitchFamily="34" charset="0"/>
              <a:buChar char="•"/>
            </a:pPr>
            <a:endParaRPr lang="en-US" sz="1500">
              <a:latin typeface="Times New Roman" panose="02020603050405020304" pitchFamily="18" charset="0"/>
              <a:cs typeface="Times New Roman" panose="02020603050405020304" pitchFamily="18" charset="0"/>
            </a:endParaRPr>
          </a:p>
        </p:txBody>
      </p:sp>
      <p:sp>
        <p:nvSpPr>
          <p:cNvPr id="293" name="Google Shape;293;p44"/>
          <p:cNvSpPr/>
          <p:nvPr/>
        </p:nvSpPr>
        <p:spPr>
          <a:xfrm>
            <a:off x="4048800" y="-90350"/>
            <a:ext cx="1040100" cy="102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7"/>
          <p:cNvPicPr preferRelativeResize="0"/>
          <p:nvPr/>
        </p:nvPicPr>
        <p:blipFill rotWithShape="1">
          <a:blip r:embed="rId3">
            <a:alphaModFix/>
          </a:blip>
          <a:srcRect t="7849" b="7840"/>
          <a:stretch/>
        </p:blipFill>
        <p:spPr>
          <a:xfrm>
            <a:off x="-25" y="0"/>
            <a:ext cx="9143999" cy="5143501"/>
          </a:xfrm>
          <a:prstGeom prst="rect">
            <a:avLst/>
          </a:prstGeom>
          <a:noFill/>
          <a:ln>
            <a:noFill/>
          </a:ln>
        </p:spPr>
      </p:pic>
      <p:sp>
        <p:nvSpPr>
          <p:cNvPr id="350" name="Google Shape;350;p47"/>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47"/>
          <p:cNvPicPr preferRelativeResize="0"/>
          <p:nvPr/>
        </p:nvPicPr>
        <p:blipFill rotWithShape="1">
          <a:blip r:embed="rId4">
            <a:alphaModFix/>
          </a:blip>
          <a:srcRect l="10869" r="26661"/>
          <a:stretch/>
        </p:blipFill>
        <p:spPr>
          <a:xfrm>
            <a:off x="4328300" y="0"/>
            <a:ext cx="4815702" cy="5143501"/>
          </a:xfrm>
          <a:prstGeom prst="rect">
            <a:avLst/>
          </a:prstGeom>
          <a:noFill/>
          <a:ln>
            <a:noFill/>
          </a:ln>
        </p:spPr>
      </p:pic>
      <p:sp>
        <p:nvSpPr>
          <p:cNvPr id="354" name="Google Shape;354;p47"/>
          <p:cNvSpPr txBox="1">
            <a:spLocks noGrp="1"/>
          </p:cNvSpPr>
          <p:nvPr>
            <p:ph type="title" idx="2"/>
          </p:nvPr>
        </p:nvSpPr>
        <p:spPr>
          <a:xfrm>
            <a:off x="714026" y="519900"/>
            <a:ext cx="3313688" cy="986700"/>
          </a:xfrm>
          <a:prstGeom prst="rect">
            <a:avLst/>
          </a:prstGeom>
        </p:spPr>
        <p:txBody>
          <a:bodyPr spcFirstLastPara="1" wrap="square" lIns="91425" tIns="91425" rIns="91425" bIns="91425" anchor="ctr" anchorCtr="0">
            <a:noAutofit/>
          </a:bodyPr>
          <a:lstStyle/>
          <a:p>
            <a:pPr lvl="0"/>
            <a:r>
              <a:rPr lang="en-US" sz="2000" smtClean="0"/>
              <a:t>Teknologi &amp; Tools </a:t>
            </a:r>
            <a:r>
              <a:rPr lang="en-US" sz="2000"/>
              <a:t>yang Digunakan</a:t>
            </a:r>
            <a:endParaRPr sz="2000"/>
          </a:p>
        </p:txBody>
      </p:sp>
      <p:cxnSp>
        <p:nvCxnSpPr>
          <p:cNvPr id="355" name="Google Shape;355;p47"/>
          <p:cNvCxnSpPr/>
          <p:nvPr/>
        </p:nvCxnSpPr>
        <p:spPr>
          <a:xfrm>
            <a:off x="252357" y="998400"/>
            <a:ext cx="0" cy="3042900"/>
          </a:xfrm>
          <a:prstGeom prst="straightConnector1">
            <a:avLst/>
          </a:prstGeom>
          <a:noFill/>
          <a:ln w="19050" cap="flat" cmpd="sng">
            <a:solidFill>
              <a:schemeClr val="dk2"/>
            </a:solidFill>
            <a:prstDash val="solid"/>
            <a:round/>
            <a:headEnd type="none" w="med" len="med"/>
            <a:tailEnd type="none" w="med" len="med"/>
          </a:ln>
        </p:spPr>
      </p:cxnSp>
      <p:sp>
        <p:nvSpPr>
          <p:cNvPr id="5" name="Rectangle 3"/>
          <p:cNvSpPr>
            <a:spLocks noChangeArrowheads="1"/>
          </p:cNvSpPr>
          <p:nvPr/>
        </p:nvSpPr>
        <p:spPr bwMode="auto">
          <a:xfrm>
            <a:off x="252331" y="1704986"/>
            <a:ext cx="419217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HTML, CSS, JavaScript (Front-End)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PHP/Laravel atau Node.js (Back-End)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MySQL atau Firebase (Database)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Google Maps API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rPr>
              <a:t>Hosting: Hostinger / Niagahoster / VPS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83516" y="0"/>
            <a:ext cx="1939798" cy="5143500"/>
          </a:xfrm>
          <a:prstGeom prst="rect">
            <a:avLst/>
          </a:prstGeom>
        </p:spPr>
      </p:pic>
      <p:pic>
        <p:nvPicPr>
          <p:cNvPr id="5" name="Picture 4"/>
          <p:cNvPicPr>
            <a:picLocks noChangeAspect="1"/>
          </p:cNvPicPr>
          <p:nvPr/>
        </p:nvPicPr>
        <p:blipFill>
          <a:blip r:embed="rId4"/>
          <a:stretch>
            <a:fillRect/>
          </a:stretch>
        </p:blipFill>
        <p:spPr>
          <a:xfrm>
            <a:off x="1274860" y="166352"/>
            <a:ext cx="1848108" cy="481079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390</Words>
  <Application>Microsoft Office PowerPoint</Application>
  <PresentationFormat>On-screen Show (16:9)</PresentationFormat>
  <Paragraphs>42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Anaheim</vt:lpstr>
      <vt:lpstr>Alata</vt:lpstr>
      <vt:lpstr>Arial</vt:lpstr>
      <vt:lpstr>Times New Roman</vt:lpstr>
      <vt:lpstr>Libre Baskerville</vt:lpstr>
      <vt:lpstr>Property Investment Business Plan by Slidesgo</vt:lpstr>
      <vt:lpstr>Pengembangan Website Properti</vt:lpstr>
      <vt:lpstr>Latar Belakang</vt:lpstr>
      <vt:lpstr>Masalah</vt:lpstr>
      <vt:lpstr>Tujuan pembuatan web</vt:lpstr>
      <vt:lpstr>Fitur Utama Web</vt:lpstr>
      <vt:lpstr>Langkah Penggunaan Web</vt:lpstr>
      <vt:lpstr>Teknologi &amp; Tools yang Digunakan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Website Properti</dc:title>
  <dc:creator>MY STAR</dc:creator>
  <cp:lastModifiedBy>Hp</cp:lastModifiedBy>
  <cp:revision>5</cp:revision>
  <dcterms:modified xsi:type="dcterms:W3CDTF">2025-04-30T14:37:12Z</dcterms:modified>
</cp:coreProperties>
</file>